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74" r:id="rId2"/>
    <p:sldId id="412" r:id="rId3"/>
    <p:sldId id="379" r:id="rId4"/>
    <p:sldId id="380" r:id="rId5"/>
    <p:sldId id="381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413" r:id="rId16"/>
    <p:sldId id="382" r:id="rId17"/>
    <p:sldId id="398" r:id="rId18"/>
    <p:sldId id="399" r:id="rId19"/>
    <p:sldId id="400" r:id="rId20"/>
    <p:sldId id="401" r:id="rId21"/>
    <p:sldId id="402" r:id="rId22"/>
    <p:sldId id="432" r:id="rId23"/>
    <p:sldId id="433" r:id="rId24"/>
    <p:sldId id="434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4" r:id="rId33"/>
    <p:sldId id="415" r:id="rId34"/>
    <p:sldId id="416" r:id="rId35"/>
    <p:sldId id="417" r:id="rId36"/>
    <p:sldId id="418" r:id="rId37"/>
    <p:sldId id="419" r:id="rId38"/>
    <p:sldId id="420" r:id="rId39"/>
    <p:sldId id="421" r:id="rId40"/>
    <p:sldId id="422" r:id="rId41"/>
    <p:sldId id="423" r:id="rId42"/>
    <p:sldId id="424" r:id="rId43"/>
    <p:sldId id="425" r:id="rId44"/>
    <p:sldId id="426" r:id="rId45"/>
    <p:sldId id="385" r:id="rId46"/>
    <p:sldId id="427" r:id="rId47"/>
    <p:sldId id="428" r:id="rId48"/>
    <p:sldId id="429" r:id="rId49"/>
    <p:sldId id="430" r:id="rId50"/>
    <p:sldId id="431" r:id="rId51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02"/>
    <a:srgbClr val="0000FF"/>
    <a:srgbClr val="860000"/>
    <a:srgbClr val="B40000"/>
    <a:srgbClr val="B80000"/>
    <a:srgbClr val="FF6600"/>
    <a:srgbClr val="292929"/>
    <a:srgbClr val="FF0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 autoAdjust="0"/>
    <p:restoredTop sz="90961" autoAdjust="0"/>
  </p:normalViewPr>
  <p:slideViewPr>
    <p:cSldViewPr>
      <p:cViewPr varScale="1">
        <p:scale>
          <a:sx n="55" d="100"/>
          <a:sy n="55" d="100"/>
        </p:scale>
        <p:origin x="78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B3A29A7C-62FB-4F51-82F9-E00348584B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57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02441D66-F2E8-4A24-B667-658FBFF3B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17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980B9-4801-4EBE-89F5-6EF444499B3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39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0B00A-3E6C-4D9E-A0DF-CE6F72D56A94}" type="slidenum">
              <a:rPr lang="en-US"/>
              <a:pPr/>
              <a:t>21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9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9FF949-C5DF-4AB3-BDB5-BB6CDFEE214E}" type="slidenum">
              <a:rPr lang="en-US"/>
              <a:pPr/>
              <a:t>42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CB482-A193-4B56-AF29-96DCC0F2AC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FCFA3-957D-494D-B803-B89177110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AE87A-B3FB-4E8E-BE75-1CBA83F27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5B07C-F992-494F-BA77-78203D25F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66D2A-D567-4750-91D2-86F86B430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29BD5-A05A-47F6-8795-628FA3011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193F8-22A2-4D24-AD81-5EF618A6A0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4A843-804C-4F9B-8679-3AB6FF3329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C159E-DF06-4CF2-A6B2-C389499F9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90C86-66D5-4B6B-8274-73FF0569AB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26A1B-F9F5-4E35-84CD-67EBA15D88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D7C00D20-58BC-4658-8669-3B0094D976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Outline of Today’s Discussion</a:t>
            </a:r>
            <a:endParaRPr lang="en-US" b="1" u="sng">
              <a:solidFill>
                <a:srgbClr val="FFFB0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343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dirty="0">
                <a:solidFill>
                  <a:schemeClr val="bg1"/>
                </a:solidFill>
              </a:rPr>
              <a:t>Distribution of Means (DOM)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Hypothesis Testing With The DOM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Estimation &amp; Confidence </a:t>
            </a:r>
            <a:r>
              <a:rPr lang="en-US" sz="2800" b="1" dirty="0" smtClean="0">
                <a:solidFill>
                  <a:schemeClr val="bg1"/>
                </a:solidFill>
              </a:rPr>
              <a:t>Intervals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Confidence </a:t>
            </a:r>
            <a:r>
              <a:rPr lang="en-US" sz="2800" b="1" dirty="0" smtClean="0">
                <a:solidFill>
                  <a:schemeClr val="bg1"/>
                </a:solidFill>
              </a:rPr>
              <a:t>Intervals on Excel Graphs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Central Limit Theorem</a:t>
            </a: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Two main factors influencing the SD of the DOM. </a:t>
            </a:r>
            <a:r>
              <a:rPr lang="en-US" sz="2800">
                <a:solidFill>
                  <a:schemeClr val="bg2"/>
                </a:solidFill>
              </a:rPr>
              <a:t>(Two factors influence DOM’s “fatness”.)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First, the SD of the raw score distribution. 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Second, the sample size.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Let’s consider each in turn…</a:t>
            </a:r>
            <a:endParaRPr lang="en-US" sz="2800">
              <a:solidFill>
                <a:schemeClr val="bg2"/>
              </a:solidFill>
            </a:endParaRPr>
          </a:p>
          <a:p>
            <a:endParaRPr lang="en-US" sz="2800">
              <a:solidFill>
                <a:schemeClr val="bg2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The SD of the raw score distribution is </a:t>
            </a:r>
            <a:r>
              <a:rPr lang="en-US" sz="2800" i="1">
                <a:solidFill>
                  <a:srgbClr val="FFEF02"/>
                </a:solidFill>
              </a:rPr>
              <a:t>directly</a:t>
            </a:r>
            <a:r>
              <a:rPr lang="en-US" sz="2800">
                <a:solidFill>
                  <a:schemeClr val="bg1"/>
                </a:solidFill>
              </a:rPr>
              <a:t> related to the SD of the DOM.</a:t>
            </a:r>
            <a:endParaRPr lang="en-US" sz="2800">
              <a:solidFill>
                <a:schemeClr val="bg2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“Fatter” raw score distributions tend to generate “fatter” DOMs. </a:t>
            </a:r>
            <a:r>
              <a:rPr lang="en-US" sz="2800">
                <a:solidFill>
                  <a:schemeClr val="bg2"/>
                </a:solidFill>
              </a:rPr>
              <a:t>(“Fatter” means more variable)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“Thinner” raw score distributions tend to generate “thinner” DOMs. </a:t>
            </a:r>
            <a:r>
              <a:rPr lang="en-US" sz="2800">
                <a:solidFill>
                  <a:schemeClr val="bg2"/>
                </a:solidFill>
              </a:rPr>
              <a:t>(“Thinner” means less variable)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The sample size is </a:t>
            </a:r>
            <a:r>
              <a:rPr lang="en-US" sz="2800" i="1">
                <a:solidFill>
                  <a:srgbClr val="FFEF02"/>
                </a:solidFill>
              </a:rPr>
              <a:t>inversely</a:t>
            </a:r>
            <a:r>
              <a:rPr lang="en-US" sz="2800" i="1">
                <a:solidFill>
                  <a:schemeClr val="bg1"/>
                </a:solidFill>
              </a:rPr>
              <a:t> </a:t>
            </a:r>
            <a:r>
              <a:rPr lang="en-US" sz="2800">
                <a:solidFill>
                  <a:schemeClr val="bg1"/>
                </a:solidFill>
              </a:rPr>
              <a:t>related to the SD of the DOM.</a:t>
            </a:r>
            <a:endParaRPr lang="en-US" sz="280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As the sample size increases, the SD of the DOM shrinks. (Becomes less variable)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Why? Let’s recall the equation for the SD of the DOM, which is the sample’s SE:				S.E. = SD</a:t>
            </a:r>
            <a:r>
              <a:rPr lang="en-US" sz="2800" baseline="-25000">
                <a:solidFill>
                  <a:schemeClr val="bg1"/>
                </a:solidFill>
              </a:rPr>
              <a:t>sample </a:t>
            </a:r>
            <a:r>
              <a:rPr lang="en-US" sz="2800">
                <a:solidFill>
                  <a:schemeClr val="bg1"/>
                </a:solidFill>
              </a:rPr>
              <a:t>/ sqrt( n ).					</a:t>
            </a:r>
            <a:r>
              <a:rPr lang="en-US" sz="2800">
                <a:solidFill>
                  <a:schemeClr val="bg2"/>
                </a:solidFill>
              </a:rPr>
              <a:t>Other intuitions?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It is mathematically possible to estimate a population mean from a sample mean…and the DOM can help us with this estimation.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The reason is that the DOM has a mathematical relation to the sample, and also to the population…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From a </a:t>
            </a:r>
            <a:r>
              <a:rPr lang="en-US" sz="2000">
                <a:solidFill>
                  <a:srgbClr val="FFEF02"/>
                </a:solidFill>
              </a:rPr>
              <a:t>sample</a:t>
            </a:r>
            <a:r>
              <a:rPr lang="en-US" sz="2000">
                <a:solidFill>
                  <a:schemeClr val="bg1"/>
                </a:solidFill>
              </a:rPr>
              <a:t> in our drug study, we can compute a mean, SD, and SE.</a:t>
            </a:r>
          </a:p>
          <a:p>
            <a:pPr>
              <a:lnSpc>
                <a:spcPct val="80000"/>
              </a:lnSpc>
            </a:pPr>
            <a:endParaRPr lang="en-US" sz="2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The SE from our sample is the best estimate of the DOM’s SD. </a:t>
            </a:r>
          </a:p>
          <a:p>
            <a:pPr>
              <a:lnSpc>
                <a:spcPct val="80000"/>
              </a:lnSpc>
            </a:pPr>
            <a:endParaRPr lang="en-US" sz="2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FFEF02"/>
                </a:solidFill>
              </a:rPr>
              <a:t>DOM </a:t>
            </a:r>
            <a:r>
              <a:rPr lang="en-US" sz="2000">
                <a:solidFill>
                  <a:schemeClr val="bg1"/>
                </a:solidFill>
              </a:rPr>
              <a:t>Variance = DOM SD</a:t>
            </a:r>
            <a:r>
              <a:rPr lang="en-US" sz="2000" baseline="30000">
                <a:solidFill>
                  <a:schemeClr val="bg1"/>
                </a:solidFill>
              </a:rPr>
              <a:t>2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aseline="30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There is a mathematical relation between the DOM variance and the population variance. 						Population Variance = DOM Variance * N 	</a:t>
            </a:r>
            <a:r>
              <a:rPr lang="en-US" sz="1200">
                <a:solidFill>
                  <a:schemeClr val="bg1"/>
                </a:solidFill>
              </a:rPr>
              <a:t>(see page 161, rule 2a )</a:t>
            </a:r>
            <a:r>
              <a:rPr lang="en-US" sz="2000">
                <a:solidFill>
                  <a:schemeClr val="bg1"/>
                </a:solidFill>
              </a:rPr>
              <a:t>							(N = sample size)</a:t>
            </a:r>
          </a:p>
          <a:p>
            <a:pPr>
              <a:lnSpc>
                <a:spcPct val="80000"/>
              </a:lnSpc>
            </a:pPr>
            <a:endParaRPr lang="en-US" sz="2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With this estimate of the Population Variance, we can take the square root to get the estimated </a:t>
            </a:r>
            <a:r>
              <a:rPr lang="en-US" sz="2000">
                <a:solidFill>
                  <a:srgbClr val="FFEF02"/>
                </a:solidFill>
              </a:rPr>
              <a:t>SD of the population!</a:t>
            </a:r>
          </a:p>
          <a:p>
            <a:pPr>
              <a:lnSpc>
                <a:spcPct val="80000"/>
              </a:lnSpc>
            </a:pPr>
            <a:endParaRPr lang="en-US" sz="200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endParaRPr lang="en-US" sz="2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2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2465388" y="2057400"/>
            <a:ext cx="44497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Hypothesis Testing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With The DOM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Hypothesis Testing with a Distribution of Means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419600" cy="4114800"/>
          </a:xfrm>
        </p:spPr>
        <p:txBody>
          <a:bodyPr/>
          <a:lstStyle/>
          <a:p>
            <a:r>
              <a:rPr lang="en-US" sz="2400">
                <a:solidFill>
                  <a:schemeClr val="bg1"/>
                </a:solidFill>
              </a:rPr>
              <a:t>Figuring </a:t>
            </a:r>
            <a:r>
              <a:rPr lang="en-US" sz="2400" i="1">
                <a:solidFill>
                  <a:schemeClr val="bg1"/>
                </a:solidFill>
              </a:rPr>
              <a:t>Z</a:t>
            </a:r>
            <a:r>
              <a:rPr lang="en-US" sz="2400">
                <a:solidFill>
                  <a:schemeClr val="bg1"/>
                </a:solidFill>
              </a:rPr>
              <a:t> score of a sample’s mean on the distribution of means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Conceptually the same as figuring a </a:t>
            </a:r>
            <a:r>
              <a:rPr lang="en-US" sz="2000" i="1">
                <a:solidFill>
                  <a:schemeClr val="bg1"/>
                </a:solidFill>
              </a:rPr>
              <a:t>Z</a:t>
            </a:r>
            <a:r>
              <a:rPr lang="en-US" sz="2000">
                <a:solidFill>
                  <a:schemeClr val="bg1"/>
                </a:solidFill>
              </a:rPr>
              <a:t> score for an individual on a distribution of a population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Subtract the mean of the distribution of means from the sample’s mean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Then divide by the SD of the distribution of means</a:t>
            </a:r>
          </a:p>
        </p:txBody>
      </p:sp>
      <p:pic>
        <p:nvPicPr>
          <p:cNvPr id="1669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286000"/>
            <a:ext cx="30480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Z-scores are important because they allow us to evaluate </a:t>
            </a:r>
            <a:r>
              <a:rPr lang="en-US" sz="2800" i="1">
                <a:solidFill>
                  <a:schemeClr val="bg1"/>
                </a:solidFill>
              </a:rPr>
              <a:t>relative </a:t>
            </a:r>
            <a:r>
              <a:rPr lang="en-US" sz="2800">
                <a:solidFill>
                  <a:schemeClr val="bg1"/>
                </a:solidFill>
              </a:rPr>
              <a:t>values…even across seemingly unrelated phenomenon.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Example: Assuming a bell shaped distribution, if your z-score = +1, your at the 84</a:t>
            </a:r>
            <a:r>
              <a:rPr lang="en-US" sz="2800" baseline="30000">
                <a:solidFill>
                  <a:schemeClr val="bg1"/>
                </a:solidFill>
              </a:rPr>
              <a:t>th</a:t>
            </a:r>
            <a:r>
              <a:rPr lang="en-US" sz="2800">
                <a:solidFill>
                  <a:schemeClr val="bg1"/>
                </a:solidFill>
              </a:rPr>
              <a:t> percentile.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This is true whether we are talking about personality traits, physical attractiveness, shoe size, or intelligence…or anything else!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For any bell shaped distrubion, z-scores inform us about…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FFEF02"/>
                </a:solidFill>
              </a:rPr>
              <a:t>Percentile rank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2"/>
                </a:solidFill>
              </a:rPr>
              <a:t>(% of scores at or below your score).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FFEF02"/>
                </a:solidFill>
              </a:rPr>
              <a:t>The percent of scores “beyond” your z-score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2"/>
                </a:solidFill>
              </a:rPr>
              <a:t>(i.e., further away from the mean than your score).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The </a:t>
            </a:r>
            <a:r>
              <a:rPr lang="en-US" sz="2400">
                <a:solidFill>
                  <a:srgbClr val="FFEF02"/>
                </a:solidFill>
              </a:rPr>
              <a:t>percentage of scores falling between two points</a:t>
            </a:r>
            <a:r>
              <a:rPr lang="en-US" sz="2400">
                <a:solidFill>
                  <a:schemeClr val="bg1"/>
                </a:solidFill>
              </a:rPr>
              <a:t> on the distribution.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The </a:t>
            </a:r>
            <a:r>
              <a:rPr lang="en-US" sz="2400">
                <a:solidFill>
                  <a:srgbClr val="FFEF02"/>
                </a:solidFill>
              </a:rPr>
              <a:t>relative likelihood</a:t>
            </a:r>
            <a:r>
              <a:rPr lang="en-US" sz="2400">
                <a:solidFill>
                  <a:schemeClr val="bg1"/>
                </a:solidFill>
              </a:rPr>
              <a:t> of your score. </a:t>
            </a:r>
            <a:r>
              <a:rPr lang="en-US" sz="2400">
                <a:solidFill>
                  <a:schemeClr val="bg2"/>
                </a:solidFill>
              </a:rPr>
              <a:t>Z-scores are less and less likely as they depart from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In short, Z-scores tell us where a score falls in a distribution of scores…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They also tell us where a mean falls in a distribution of means (DOM)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Consequently, z-scores are essential for hypothesis testing, which is based on sample means (RIGHT?)</a:t>
            </a:r>
            <a:endParaRPr lang="en-U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1</a:t>
            </a:r>
            <a:endParaRPr lang="en-US" dirty="0"/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1730375" y="2057400"/>
            <a:ext cx="5930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The Distribution of Means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b="1" u="sng">
                <a:solidFill>
                  <a:srgbClr val="FFFB0F"/>
                </a:solidFill>
              </a:rPr>
              <a:t>The Normal Distribution</a:t>
            </a:r>
          </a:p>
        </p:txBody>
      </p:sp>
      <p:pic>
        <p:nvPicPr>
          <p:cNvPr id="186371" name="Picture 3"/>
          <p:cNvPicPr>
            <a:picLocks noChangeAspect="1" noChangeArrowheads="1"/>
          </p:cNvPicPr>
          <p:nvPr/>
        </p:nvPicPr>
        <p:blipFill>
          <a:blip r:embed="rId3" cstate="print"/>
          <a:srcRect t="9302" b="9302"/>
          <a:stretch>
            <a:fillRect/>
          </a:stretch>
        </p:blipFill>
        <p:spPr bwMode="auto">
          <a:xfrm>
            <a:off x="533400" y="1219200"/>
            <a:ext cx="8229600" cy="3529013"/>
          </a:xfrm>
          <a:prstGeom prst="rect">
            <a:avLst/>
          </a:prstGeom>
          <a:noFill/>
        </p:spPr>
      </p:pic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457200" y="4997450"/>
            <a:ext cx="8183563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The most extreme 5% of scores (2.5% on either side)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are said to be “</a:t>
            </a:r>
            <a:r>
              <a:rPr lang="en-US" b="1">
                <a:solidFill>
                  <a:srgbClr val="FFFB0F"/>
                </a:solidFill>
              </a:rPr>
              <a:t>significantly different</a:t>
            </a:r>
            <a:r>
              <a:rPr lang="en-US" b="1"/>
              <a:t>”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from the mean.</a:t>
            </a:r>
            <a:r>
              <a:rPr lang="en-US" sz="32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b="1" u="sng">
                <a:solidFill>
                  <a:srgbClr val="FFFB0F"/>
                </a:solidFill>
              </a:rPr>
              <a:t>The Normal Distribution</a:t>
            </a:r>
          </a:p>
        </p:txBody>
      </p:sp>
      <p:pic>
        <p:nvPicPr>
          <p:cNvPr id="189443" name="Picture 3"/>
          <p:cNvPicPr>
            <a:picLocks noChangeAspect="1" noChangeArrowheads="1"/>
          </p:cNvPicPr>
          <p:nvPr/>
        </p:nvPicPr>
        <p:blipFill>
          <a:blip r:embed="rId3" cstate="print"/>
          <a:srcRect t="9302" b="9302"/>
          <a:stretch>
            <a:fillRect/>
          </a:stretch>
        </p:blipFill>
        <p:spPr bwMode="auto">
          <a:xfrm>
            <a:off x="533400" y="1219200"/>
            <a:ext cx="8229600" cy="3529013"/>
          </a:xfrm>
          <a:prstGeom prst="rect">
            <a:avLst/>
          </a:prstGeom>
          <a:noFill/>
        </p:spPr>
      </p:pic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754063" y="4997450"/>
            <a:ext cx="76342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This is true whether the distribution is filled with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raw scores or filled with means!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That is, the same rules apply to the DOM.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One-tailed vs. Two-tailed Hypothesis Tests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Directional prediction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Researcher expects experimental procedure to have an effect in a particular direction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One-tailed significance tests may be used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Nondirectional prediction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Research expects experimental procedure to have an effect but does not predict a particular direction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Two-tailed significance test appropriate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bg1"/>
                </a:solidFill>
              </a:rPr>
              <a:t>Takes into account that the sample could be extreme at either tail of the comparison distribution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5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981200"/>
            <a:ext cx="46482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Significance Level Cutoffs for </a:t>
            </a:r>
            <a:br>
              <a:rPr lang="en-US" sz="3200" smtClean="0">
                <a:solidFill>
                  <a:schemeClr val="bg1"/>
                </a:solidFill>
              </a:rPr>
            </a:br>
            <a:r>
              <a:rPr lang="en-US" sz="3200" smtClean="0">
                <a:solidFill>
                  <a:schemeClr val="bg1"/>
                </a:solidFill>
              </a:rPr>
              <a:t>One- and Two-Tailed Tests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</a:rPr>
              <a:t>The .05 significance level</a:t>
            </a: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</a:rPr>
              <a:t>The .01 significance level</a:t>
            </a:r>
          </a:p>
        </p:txBody>
      </p:sp>
    </p:spTree>
    <p:extLst>
      <p:ext uri="{BB962C8B-B14F-4D97-AF65-F5344CB8AC3E}">
        <p14:creationId xmlns:p14="http://schemas.microsoft.com/office/powerpoint/2010/main" val="42817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One-tailed vs. Two-tailed Hypothesis Tests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olidFill>
                  <a:schemeClr val="bg1"/>
                </a:solidFill>
              </a:rPr>
              <a:t>Two-tailed tests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</a:rPr>
              <a:t>More conservative than one-tailed tests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</a:rPr>
              <a:t>Some believe that two-tailed tests should </a:t>
            </a:r>
            <a:r>
              <a:rPr lang="en-US" sz="2400" i="1" smtClean="0">
                <a:solidFill>
                  <a:schemeClr val="bg1"/>
                </a:solidFill>
              </a:rPr>
              <a:t>always</a:t>
            </a:r>
            <a:r>
              <a:rPr lang="en-US" sz="2400" smtClean="0">
                <a:solidFill>
                  <a:schemeClr val="bg1"/>
                </a:solidFill>
              </a:rPr>
              <a:t> be used, even when an experimenter makes a directional prediction</a:t>
            </a:r>
          </a:p>
        </p:txBody>
      </p:sp>
    </p:spTree>
    <p:extLst>
      <p:ext uri="{BB962C8B-B14F-4D97-AF65-F5344CB8AC3E}">
        <p14:creationId xmlns:p14="http://schemas.microsoft.com/office/powerpoint/2010/main" val="311539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I’d like you to memorize some extremely important Z-scores.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First: </a:t>
            </a:r>
            <a:r>
              <a:rPr lang="en-US" dirty="0">
                <a:solidFill>
                  <a:srgbClr val="FFEF02"/>
                </a:solidFill>
              </a:rPr>
              <a:t>Z = 1.64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(used for 1-tailed tests when Alpha = 0.05)</a:t>
            </a:r>
          </a:p>
          <a:p>
            <a:endParaRPr lang="en-US" sz="18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Second: </a:t>
            </a:r>
            <a:r>
              <a:rPr lang="en-US" dirty="0">
                <a:solidFill>
                  <a:srgbClr val="FFEF02"/>
                </a:solidFill>
              </a:rPr>
              <a:t>Z = 1.96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(used for 2-tailed tests when Alpha = 0.05)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Third: </a:t>
            </a:r>
            <a:r>
              <a:rPr lang="en-US" dirty="0">
                <a:solidFill>
                  <a:srgbClr val="FFEF02"/>
                </a:solidFill>
              </a:rPr>
              <a:t>Z = </a:t>
            </a:r>
            <a:r>
              <a:rPr lang="en-US" dirty="0" smtClean="0">
                <a:solidFill>
                  <a:srgbClr val="FFEF02"/>
                </a:solidFill>
              </a:rPr>
              <a:t>2.58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(used for </a:t>
            </a:r>
            <a:r>
              <a:rPr lang="en-US" sz="1800" dirty="0">
                <a:solidFill>
                  <a:srgbClr val="FFEF02"/>
                </a:solidFill>
              </a:rPr>
              <a:t>2</a:t>
            </a:r>
            <a:r>
              <a:rPr lang="en-US" sz="1800" dirty="0">
                <a:solidFill>
                  <a:schemeClr val="bg1"/>
                </a:solidFill>
              </a:rPr>
              <a:t>-tailed tests when Alpha = 0.01)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143000" y="228600"/>
            <a:ext cx="698658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>
                <a:solidFill>
                  <a:srgbClr val="FFEF02"/>
                </a:solidFill>
              </a:rPr>
              <a:t>Will someone remind us what an alpha level 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4" name="Picture 2"/>
          <p:cNvPicPr>
            <a:picLocks noChangeAspect="1" noChangeArrowheads="1"/>
          </p:cNvPicPr>
          <p:nvPr/>
        </p:nvPicPr>
        <p:blipFill>
          <a:blip r:embed="rId2" cstate="print"/>
          <a:srcRect b="52316"/>
          <a:stretch>
            <a:fillRect/>
          </a:stretch>
        </p:blipFill>
        <p:spPr bwMode="auto">
          <a:xfrm>
            <a:off x="4191000" y="2362200"/>
            <a:ext cx="46482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2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3810000" cy="2971800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For a </a:t>
            </a:r>
            <a:r>
              <a:rPr lang="en-US">
                <a:solidFill>
                  <a:srgbClr val="FFEF02"/>
                </a:solidFill>
              </a:rPr>
              <a:t>one-tailed test</a:t>
            </a:r>
            <a:r>
              <a:rPr lang="en-US">
                <a:solidFill>
                  <a:schemeClr val="bg1"/>
                </a:solidFill>
              </a:rPr>
              <a:t> and </a:t>
            </a:r>
            <a:r>
              <a:rPr lang="en-US">
                <a:solidFill>
                  <a:srgbClr val="FFEF02"/>
                </a:solidFill>
              </a:rPr>
              <a:t>alpha level =0.05</a:t>
            </a:r>
            <a:r>
              <a:rPr lang="en-US">
                <a:solidFill>
                  <a:schemeClr val="bg1"/>
                </a:solidFill>
              </a:rPr>
              <a:t>, statistical significance occurs </a:t>
            </a:r>
            <a:r>
              <a:rPr lang="en-US">
                <a:solidFill>
                  <a:srgbClr val="FFEF02"/>
                </a:solidFill>
              </a:rPr>
              <a:t>1.64</a:t>
            </a:r>
            <a:r>
              <a:rPr lang="en-US">
                <a:solidFill>
                  <a:schemeClr val="bg1"/>
                </a:solidFill>
              </a:rPr>
              <a:t> z-scores away from the mean.</a:t>
            </a:r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757238" y="5181600"/>
            <a:ext cx="7062787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That is, only 5% of scores on ONE SIDE</a:t>
            </a:r>
          </a:p>
          <a:p>
            <a:pPr marL="342900" indent="-342900" algn="ctr">
              <a:buFontTx/>
              <a:buNone/>
            </a:pPr>
            <a:r>
              <a:rPr lang="en-US"/>
              <a:t>of the distribution are further than </a:t>
            </a:r>
            <a:r>
              <a:rPr lang="en-US">
                <a:solidFill>
                  <a:srgbClr val="FFEF02"/>
                </a:solidFill>
              </a:rPr>
              <a:t>1.64 </a:t>
            </a:r>
            <a:r>
              <a:rPr lang="en-US"/>
              <a:t>z-scores.</a:t>
            </a:r>
          </a:p>
        </p:txBody>
      </p:sp>
      <p:sp>
        <p:nvSpPr>
          <p:cNvPr id="192518" name="Line 6"/>
          <p:cNvSpPr>
            <a:spLocks noChangeShapeType="1"/>
          </p:cNvSpPr>
          <p:nvPr/>
        </p:nvSpPr>
        <p:spPr bwMode="auto">
          <a:xfrm flipV="1">
            <a:off x="3505200" y="3886200"/>
            <a:ext cx="3733800" cy="1295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2" cstate="print"/>
          <a:srcRect b="52316"/>
          <a:stretch>
            <a:fillRect/>
          </a:stretch>
        </p:blipFill>
        <p:spPr bwMode="auto">
          <a:xfrm>
            <a:off x="4191000" y="2362200"/>
            <a:ext cx="46482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3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3810000" cy="2971800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For a </a:t>
            </a:r>
            <a:r>
              <a:rPr lang="en-US">
                <a:solidFill>
                  <a:srgbClr val="FFEF02"/>
                </a:solidFill>
              </a:rPr>
              <a:t>two-tailed test</a:t>
            </a:r>
            <a:r>
              <a:rPr lang="en-US">
                <a:solidFill>
                  <a:schemeClr val="bg1"/>
                </a:solidFill>
              </a:rPr>
              <a:t> and </a:t>
            </a:r>
            <a:r>
              <a:rPr lang="en-US">
                <a:solidFill>
                  <a:srgbClr val="FFEF02"/>
                </a:solidFill>
              </a:rPr>
              <a:t>alpha level =0.05</a:t>
            </a:r>
            <a:r>
              <a:rPr lang="en-US">
                <a:solidFill>
                  <a:schemeClr val="bg1"/>
                </a:solidFill>
              </a:rPr>
              <a:t>, statistical significance occurs </a:t>
            </a:r>
            <a:r>
              <a:rPr lang="en-US">
                <a:solidFill>
                  <a:srgbClr val="FFEF02"/>
                </a:solidFill>
              </a:rPr>
              <a:t>1.96</a:t>
            </a:r>
            <a:r>
              <a:rPr lang="en-US">
                <a:solidFill>
                  <a:schemeClr val="bg1"/>
                </a:solidFill>
              </a:rPr>
              <a:t> z-scores away from the mean.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757238" y="5181600"/>
            <a:ext cx="7062787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That is, only 5% of scores on EITERH SIDE</a:t>
            </a:r>
          </a:p>
          <a:p>
            <a:pPr marL="342900" indent="-342900" algn="ctr">
              <a:buFontTx/>
              <a:buNone/>
            </a:pPr>
            <a:r>
              <a:rPr lang="en-US"/>
              <a:t>of the distribution are further than </a:t>
            </a:r>
            <a:r>
              <a:rPr lang="en-US">
                <a:solidFill>
                  <a:srgbClr val="FFEF02"/>
                </a:solidFill>
              </a:rPr>
              <a:t>1.96 z-scores</a:t>
            </a:r>
            <a:r>
              <a:rPr lang="en-US"/>
              <a:t>.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chemeClr val="bg2"/>
                </a:solidFill>
              </a:rPr>
              <a:t>2.5% right side +  2.5% left side = 5% total</a:t>
            </a:r>
          </a:p>
        </p:txBody>
      </p:sp>
      <p:sp>
        <p:nvSpPr>
          <p:cNvPr id="193542" name="Line 6"/>
          <p:cNvSpPr>
            <a:spLocks noChangeShapeType="1"/>
          </p:cNvSpPr>
          <p:nvPr/>
        </p:nvSpPr>
        <p:spPr bwMode="auto">
          <a:xfrm flipV="1">
            <a:off x="3505200" y="3886200"/>
            <a:ext cx="4038600" cy="1295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43" name="Line 7"/>
          <p:cNvSpPr>
            <a:spLocks noChangeShapeType="1"/>
          </p:cNvSpPr>
          <p:nvPr/>
        </p:nvSpPr>
        <p:spPr bwMode="auto">
          <a:xfrm flipV="1">
            <a:off x="3276600" y="3886200"/>
            <a:ext cx="1981200" cy="1295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2" cstate="print"/>
          <a:srcRect t="46376"/>
          <a:stretch>
            <a:fillRect/>
          </a:stretch>
        </p:blipFill>
        <p:spPr bwMode="auto">
          <a:xfrm>
            <a:off x="4191000" y="2133600"/>
            <a:ext cx="4648200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3810000" cy="2971800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For a </a:t>
            </a:r>
            <a:r>
              <a:rPr lang="en-US" dirty="0">
                <a:solidFill>
                  <a:srgbClr val="FFEF02"/>
                </a:solidFill>
              </a:rPr>
              <a:t>two-tailed test</a:t>
            </a:r>
            <a:r>
              <a:rPr lang="en-US" dirty="0">
                <a:solidFill>
                  <a:schemeClr val="bg1"/>
                </a:solidFill>
              </a:rPr>
              <a:t> and </a:t>
            </a:r>
            <a:r>
              <a:rPr lang="en-US" dirty="0">
                <a:solidFill>
                  <a:srgbClr val="FFEF02"/>
                </a:solidFill>
              </a:rPr>
              <a:t>alpha level =0.01</a:t>
            </a:r>
            <a:r>
              <a:rPr lang="en-US" dirty="0">
                <a:solidFill>
                  <a:schemeClr val="bg1"/>
                </a:solidFill>
              </a:rPr>
              <a:t>, statistical significance occurs </a:t>
            </a:r>
            <a:r>
              <a:rPr lang="en-US" dirty="0" smtClean="0">
                <a:solidFill>
                  <a:srgbClr val="FFEF02"/>
                </a:solidFill>
              </a:rPr>
              <a:t>2.58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z-scores away from the mean.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757238" y="5181600"/>
            <a:ext cx="7062787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dirty="0"/>
              <a:t>That is, only 1% of scores on EITHER SIDE</a:t>
            </a:r>
          </a:p>
          <a:p>
            <a:pPr marL="342900" indent="-342900" algn="ctr">
              <a:buFontTx/>
              <a:buNone/>
            </a:pPr>
            <a:r>
              <a:rPr lang="en-US" dirty="0"/>
              <a:t>of the distribution are further than </a:t>
            </a:r>
            <a:r>
              <a:rPr lang="en-US" dirty="0" smtClean="0">
                <a:solidFill>
                  <a:srgbClr val="FFEF02"/>
                </a:solidFill>
              </a:rPr>
              <a:t>2.58 </a:t>
            </a:r>
            <a:r>
              <a:rPr lang="en-US" dirty="0"/>
              <a:t>z-scores.</a:t>
            </a:r>
          </a:p>
          <a:p>
            <a:pPr marL="342900" indent="-342900" algn="ctr">
              <a:buFontTx/>
              <a:buNone/>
            </a:pPr>
            <a:r>
              <a:rPr lang="en-US" dirty="0">
                <a:solidFill>
                  <a:schemeClr val="bg2"/>
                </a:solidFill>
              </a:rPr>
              <a:t>.5% right side + .5% left side = 1% total</a:t>
            </a:r>
          </a:p>
        </p:txBody>
      </p:sp>
      <p:sp>
        <p:nvSpPr>
          <p:cNvPr id="194566" name="Line 6"/>
          <p:cNvSpPr>
            <a:spLocks noChangeShapeType="1"/>
          </p:cNvSpPr>
          <p:nvPr/>
        </p:nvSpPr>
        <p:spPr bwMode="auto">
          <a:xfrm flipV="1">
            <a:off x="3505200" y="3886200"/>
            <a:ext cx="4191000" cy="1295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67" name="Line 7"/>
          <p:cNvSpPr>
            <a:spLocks noChangeShapeType="1"/>
          </p:cNvSpPr>
          <p:nvPr/>
        </p:nvSpPr>
        <p:spPr bwMode="auto">
          <a:xfrm flipV="1">
            <a:off x="3276600" y="3886200"/>
            <a:ext cx="1752600" cy="12954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76400"/>
            <a:ext cx="35814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012825" y="5410200"/>
            <a:ext cx="7386638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Potential Pop Quiz Question: What percentage of</a:t>
            </a:r>
          </a:p>
          <a:p>
            <a:pPr marL="342900" indent="-342900" algn="ctr">
              <a:buFontTx/>
              <a:buNone/>
            </a:pPr>
            <a:r>
              <a:rPr lang="en-US"/>
              <a:t>scores fall between </a:t>
            </a:r>
            <a:r>
              <a:rPr lang="en-US" u="sng">
                <a:solidFill>
                  <a:srgbClr val="FFEF02"/>
                </a:solidFill>
              </a:rPr>
              <a:t>+</a:t>
            </a:r>
            <a:r>
              <a:rPr lang="en-US">
                <a:solidFill>
                  <a:srgbClr val="FFEF02"/>
                </a:solidFill>
              </a:rPr>
              <a:t>1.64</a:t>
            </a:r>
            <a:r>
              <a:rPr lang="en-US"/>
              <a:t> z-scores from the mean?</a:t>
            </a:r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Distribution of Means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distribution of means is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A distribution of the means of a large number of samples of the same size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Each sample randomly selected from the same population of individuals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76400"/>
            <a:ext cx="35814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1012825" y="5410200"/>
            <a:ext cx="7386638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Potential Pop Quiz Question: what percentage of</a:t>
            </a:r>
          </a:p>
          <a:p>
            <a:pPr marL="342900" indent="-342900" algn="ctr">
              <a:buFontTx/>
              <a:buNone/>
            </a:pPr>
            <a:r>
              <a:rPr lang="en-US"/>
              <a:t>scores fall between </a:t>
            </a:r>
            <a:r>
              <a:rPr lang="en-US" u="sng">
                <a:solidFill>
                  <a:srgbClr val="FFEF02"/>
                </a:solidFill>
              </a:rPr>
              <a:t>+</a:t>
            </a:r>
            <a:r>
              <a:rPr lang="en-US">
                <a:solidFill>
                  <a:srgbClr val="FFEF02"/>
                </a:solidFill>
              </a:rPr>
              <a:t>1.96</a:t>
            </a:r>
            <a:r>
              <a:rPr lang="en-US"/>
              <a:t> z-scores from the mean?</a:t>
            </a:r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76400"/>
            <a:ext cx="35814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Z-Scores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1012825" y="5410200"/>
            <a:ext cx="7386638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dirty="0"/>
              <a:t>Potential Pop Quiz Question: What percentage of</a:t>
            </a:r>
          </a:p>
          <a:p>
            <a:pPr marL="342900" indent="-342900" algn="ctr">
              <a:buFontTx/>
              <a:buNone/>
            </a:pPr>
            <a:r>
              <a:rPr lang="en-US" dirty="0"/>
              <a:t>scores fall between </a:t>
            </a:r>
            <a:r>
              <a:rPr lang="en-US" u="sng" dirty="0">
                <a:solidFill>
                  <a:srgbClr val="FFEF02"/>
                </a:solidFill>
              </a:rPr>
              <a:t>+</a:t>
            </a:r>
            <a:r>
              <a:rPr lang="en-US" dirty="0" smtClean="0">
                <a:solidFill>
                  <a:srgbClr val="FFEF02"/>
                </a:solidFill>
              </a:rPr>
              <a:t>2.58 </a:t>
            </a:r>
            <a:r>
              <a:rPr lang="en-US" dirty="0"/>
              <a:t>z-scores from the mean?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3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2341563" y="2057400"/>
            <a:ext cx="47164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Estimation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&amp;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Confidence Intervals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Very often, psychologists must make estimates!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Examples: Estimating the population of smokers, given a sample of smokers.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Two types of estimates are often distinguished: </a:t>
            </a:r>
            <a:r>
              <a:rPr lang="en-US" sz="2800">
                <a:solidFill>
                  <a:srgbClr val="FFEF02"/>
                </a:solidFill>
              </a:rPr>
              <a:t>Point estimates</a:t>
            </a:r>
            <a:r>
              <a:rPr lang="en-US" sz="2800">
                <a:solidFill>
                  <a:schemeClr val="bg1"/>
                </a:solidFill>
              </a:rPr>
              <a:t> and </a:t>
            </a:r>
            <a:r>
              <a:rPr lang="en-US" sz="2800">
                <a:solidFill>
                  <a:srgbClr val="FFEF02"/>
                </a:solidFill>
              </a:rPr>
              <a:t>Interval estimates</a:t>
            </a:r>
            <a:r>
              <a:rPr lang="en-US" sz="2800">
                <a:solidFill>
                  <a:schemeClr val="bg1"/>
                </a:solidFill>
              </a:rPr>
              <a:t>.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Confidence intervals sometimes used instead of, or </a:t>
            </a:r>
            <a:r>
              <a:rPr lang="en-US" sz="2800" dirty="0">
                <a:solidFill>
                  <a:srgbClr val="FFEF02"/>
                </a:solidFill>
              </a:rPr>
              <a:t>alongside, ordinary hypothesis testing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If confidence interval does not include the mean of the null hypothesis distribution, result is statistically significant</a:t>
            </a:r>
          </a:p>
          <a:p>
            <a:r>
              <a:rPr lang="en-US" sz="2800" dirty="0">
                <a:solidFill>
                  <a:schemeClr val="bg1"/>
                </a:solidFill>
              </a:rPr>
              <a:t>Rare for researchers to know the characteristics of the population distribution, but when they do, the hypothesis test that is appropriate is a </a:t>
            </a:r>
            <a:r>
              <a:rPr lang="en-US" sz="2800" i="1" dirty="0">
                <a:solidFill>
                  <a:schemeClr val="bg1"/>
                </a:solidFill>
              </a:rPr>
              <a:t>Z</a:t>
            </a:r>
            <a:r>
              <a:rPr lang="en-US" sz="2800" dirty="0">
                <a:solidFill>
                  <a:schemeClr val="bg1"/>
                </a:solidFill>
              </a:rPr>
              <a:t> test.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800">
                <a:solidFill>
                  <a:srgbClr val="FFEF02"/>
                </a:solidFill>
              </a:rPr>
              <a:t>Point Estimate</a:t>
            </a:r>
            <a:r>
              <a:rPr lang="en-US" sz="2800">
                <a:solidFill>
                  <a:schemeClr val="bg1"/>
                </a:solidFill>
              </a:rPr>
              <a:t> – An approximation of a </a:t>
            </a:r>
            <a:r>
              <a:rPr lang="en-US" sz="2800" i="1">
                <a:solidFill>
                  <a:schemeClr val="bg1"/>
                </a:solidFill>
              </a:rPr>
              <a:t>single value</a:t>
            </a:r>
            <a:r>
              <a:rPr lang="en-US" sz="2800">
                <a:solidFill>
                  <a:schemeClr val="bg1"/>
                </a:solidFill>
              </a:rPr>
              <a:t> (i.e., a point…usually the mean) within a distribution. 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Example: Estimating the mean weight of the Denison student population. 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That mean weight would be a single number, i.e., a single point…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FFEF02"/>
                </a:solidFill>
              </a:rPr>
              <a:t>Point estimate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Estimate of a specific value of a population parameter (e.g., the mean)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FFEF02"/>
                </a:solidFill>
              </a:rPr>
              <a:t>The best estimate of the mean of a population is the mean of a sample taken from that population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SD of the distribution of means (called the “</a:t>
            </a:r>
            <a:r>
              <a:rPr lang="en-US" sz="2000">
                <a:solidFill>
                  <a:srgbClr val="FFEF02"/>
                </a:solidFill>
              </a:rPr>
              <a:t>standard error</a:t>
            </a:r>
            <a:r>
              <a:rPr lang="en-US" sz="2000">
                <a:solidFill>
                  <a:schemeClr val="bg1"/>
                </a:solidFill>
              </a:rPr>
              <a:t>”) is a measure of the </a:t>
            </a:r>
            <a:r>
              <a:rPr lang="en-US" sz="2000">
                <a:solidFill>
                  <a:srgbClr val="FFEF02"/>
                </a:solidFill>
              </a:rPr>
              <a:t>accuracy</a:t>
            </a:r>
            <a:r>
              <a:rPr lang="en-US" sz="2000">
                <a:solidFill>
                  <a:schemeClr val="bg1"/>
                </a:solidFill>
              </a:rPr>
              <a:t> of the point estimate</a:t>
            </a:r>
          </a:p>
        </p:txBody>
      </p:sp>
      <p:pic>
        <p:nvPicPr>
          <p:cNvPr id="2109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09800"/>
            <a:ext cx="41529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FFEF02"/>
                </a:solidFill>
              </a:rPr>
              <a:t>Interval Estimate</a:t>
            </a:r>
            <a:r>
              <a:rPr lang="en-US" sz="2400">
                <a:solidFill>
                  <a:schemeClr val="bg1"/>
                </a:solidFill>
              </a:rPr>
              <a:t> – An approximation of a </a:t>
            </a:r>
            <a:r>
              <a:rPr lang="en-US" sz="2400" i="1">
                <a:solidFill>
                  <a:schemeClr val="bg1"/>
                </a:solidFill>
              </a:rPr>
              <a:t>specified range</a:t>
            </a:r>
            <a:r>
              <a:rPr lang="en-US" sz="2400">
                <a:solidFill>
                  <a:schemeClr val="bg1"/>
                </a:solidFill>
              </a:rPr>
              <a:t> (i.e., an interval) within a distribution. </a:t>
            </a:r>
            <a:r>
              <a:rPr lang="en-US" sz="2400">
                <a:solidFill>
                  <a:schemeClr val="bg2"/>
                </a:solidFill>
              </a:rPr>
              <a:t>(The range has an upper bound and a lower bound.)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FFEF02"/>
                </a:solidFill>
              </a:rPr>
              <a:t>Confidence Interval</a:t>
            </a:r>
            <a:r>
              <a:rPr lang="en-US" sz="2400">
                <a:solidFill>
                  <a:schemeClr val="bg1"/>
                </a:solidFill>
              </a:rPr>
              <a:t> – an interval estimate that is based on considering a specified level of risk, expressed in percents. 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FFEF02"/>
                </a:solidFill>
              </a:rPr>
              <a:t>Example:</a:t>
            </a:r>
            <a:r>
              <a:rPr lang="en-US" sz="2400">
                <a:solidFill>
                  <a:schemeClr val="bg1"/>
                </a:solidFill>
              </a:rPr>
              <a:t> For Denison Students, the 95% confidence intervals for weight might extend from 125 to 165 pounds. 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</a:rPr>
              <a:t>That is, “we are 95% confident that the mean weight for the Denison population is between 125 and 165 pounds”.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u="sng">
                <a:solidFill>
                  <a:schemeClr val="bg1"/>
                </a:solidFill>
              </a:rPr>
              <a:t>Potential Pop Quiz Question:</a:t>
            </a:r>
            <a:r>
              <a:rPr lang="en-US">
                <a:solidFill>
                  <a:schemeClr val="bg1"/>
                </a:solidFill>
              </a:rPr>
              <a:t> Is there a </a:t>
            </a:r>
            <a:r>
              <a:rPr lang="en-US" i="1">
                <a:solidFill>
                  <a:schemeClr val="bg1"/>
                </a:solidFill>
              </a:rPr>
              <a:t>direct</a:t>
            </a:r>
            <a:r>
              <a:rPr lang="en-US">
                <a:solidFill>
                  <a:schemeClr val="bg1"/>
                </a:solidFill>
              </a:rPr>
              <a:t> or an </a:t>
            </a:r>
            <a:r>
              <a:rPr lang="en-US" i="1">
                <a:solidFill>
                  <a:schemeClr val="bg1"/>
                </a:solidFill>
              </a:rPr>
              <a:t>inverse </a:t>
            </a:r>
            <a:r>
              <a:rPr lang="en-US">
                <a:solidFill>
                  <a:schemeClr val="bg1"/>
                </a:solidFill>
              </a:rPr>
              <a:t>relationship between the confidence </a:t>
            </a:r>
            <a:r>
              <a:rPr lang="en-US">
                <a:solidFill>
                  <a:srgbClr val="FFEF02"/>
                </a:solidFill>
              </a:rPr>
              <a:t>level</a:t>
            </a:r>
            <a:r>
              <a:rPr lang="en-US">
                <a:solidFill>
                  <a:schemeClr val="bg1"/>
                </a:solidFill>
              </a:rPr>
              <a:t> (i.e., 95% confidence, versus 99% confidence), and the confidence </a:t>
            </a:r>
            <a:r>
              <a:rPr lang="en-US">
                <a:solidFill>
                  <a:srgbClr val="FFEF02"/>
                </a:solidFill>
              </a:rPr>
              <a:t>interval</a:t>
            </a:r>
            <a:r>
              <a:rPr lang="en-US">
                <a:solidFill>
                  <a:schemeClr val="bg1"/>
                </a:solidFill>
              </a:rPr>
              <a:t>? Explain.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FFEF02"/>
                </a:solidFill>
              </a:rPr>
              <a:t>Confidence interval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Interval estimate with a given likelihood of including the population mean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Typical confidence intervals</a:t>
            </a:r>
          </a:p>
          <a:p>
            <a:pPr lvl="2">
              <a:lnSpc>
                <a:spcPct val="90000"/>
              </a:lnSpc>
            </a:pPr>
            <a:r>
              <a:rPr lang="en-US" sz="1800">
                <a:solidFill>
                  <a:schemeClr val="bg1"/>
                </a:solidFill>
              </a:rPr>
              <a:t>95%</a:t>
            </a:r>
          </a:p>
          <a:p>
            <a:pPr lvl="2">
              <a:lnSpc>
                <a:spcPct val="90000"/>
              </a:lnSpc>
            </a:pPr>
            <a:r>
              <a:rPr lang="en-US" sz="1800">
                <a:solidFill>
                  <a:schemeClr val="bg1"/>
                </a:solidFill>
              </a:rPr>
              <a:t>99%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The larger the interval, the greater one’s confidence that the interval contains the true mean</a:t>
            </a:r>
          </a:p>
        </p:txBody>
      </p:sp>
      <p:pic>
        <p:nvPicPr>
          <p:cNvPr id="2140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3600"/>
            <a:ext cx="4191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Characteristics of the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Distribution of Means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Mean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Same as the mean of the population of individuals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Variance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Variance of the population of individuals divided by the number of individuals in each sample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SD of the distribution of means is the square root of the variance of the distribution of means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Shape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Approximately normal if either</a:t>
            </a:r>
          </a:p>
          <a:p>
            <a:pPr lvl="2">
              <a:lnSpc>
                <a:spcPct val="90000"/>
              </a:lnSpc>
            </a:pPr>
            <a:r>
              <a:rPr lang="en-US" sz="1800">
                <a:solidFill>
                  <a:schemeClr val="bg1"/>
                </a:solidFill>
              </a:rPr>
              <a:t>Each sample as at least 30 observations</a:t>
            </a:r>
          </a:p>
          <a:p>
            <a:pPr lvl="2">
              <a:lnSpc>
                <a:spcPct val="90000"/>
              </a:lnSpc>
            </a:pPr>
            <a:r>
              <a:rPr lang="en-US" sz="1800">
                <a:solidFill>
                  <a:schemeClr val="bg1"/>
                </a:solidFill>
              </a:rPr>
              <a:t>Underlying distribution of the population of individuals is normal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In general, unimodal, symmetrical, less spread out than the distribution of the population of individuals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upper and lower boundaries of our confidence interval need to be specified in the same unit of measure used for the mean. 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Computing confidence intervals requires using z-scores….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2" cstate="print"/>
          <a:srcRect b="52316"/>
          <a:stretch>
            <a:fillRect/>
          </a:stretch>
        </p:blipFill>
        <p:spPr bwMode="auto">
          <a:xfrm>
            <a:off x="2209800" y="1828800"/>
            <a:ext cx="46482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85738" y="4724400"/>
            <a:ext cx="8653462" cy="1885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When our data graphs contain an error bar equal to </a:t>
            </a:r>
            <a:r>
              <a:rPr lang="en-US" u="sng">
                <a:solidFill>
                  <a:srgbClr val="FFEF02"/>
                </a:solidFill>
              </a:rPr>
              <a:t>+</a:t>
            </a:r>
            <a:r>
              <a:rPr lang="en-US">
                <a:solidFill>
                  <a:srgbClr val="FFEF02"/>
                </a:solidFill>
              </a:rPr>
              <a:t>1 S.E.,</a:t>
            </a:r>
          </a:p>
          <a:p>
            <a:pPr marL="342900" indent="-342900" algn="ctr">
              <a:buFontTx/>
              <a:buNone/>
            </a:pPr>
            <a:r>
              <a:rPr lang="en-US"/>
              <a:t>we are essentially saying “…we are </a:t>
            </a:r>
            <a:r>
              <a:rPr lang="en-US">
                <a:solidFill>
                  <a:srgbClr val="FFEF02"/>
                </a:solidFill>
              </a:rPr>
              <a:t>68%</a:t>
            </a:r>
            <a:r>
              <a:rPr lang="en-US"/>
              <a:t> confident</a:t>
            </a:r>
          </a:p>
          <a:p>
            <a:pPr marL="342900" indent="-342900" algn="ctr">
              <a:buFontTx/>
              <a:buNone/>
            </a:pPr>
            <a:r>
              <a:rPr lang="en-US"/>
              <a:t>that the population mean falls within these boundaries”.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EF02"/>
                </a:solidFill>
              </a:rPr>
              <a:t>Could someone explain why?</a:t>
            </a:r>
          </a:p>
        </p:txBody>
      </p:sp>
      <p:sp>
        <p:nvSpPr>
          <p:cNvPr id="216069" name="Line 5"/>
          <p:cNvSpPr>
            <a:spLocks noChangeShapeType="1"/>
          </p:cNvSpPr>
          <p:nvPr/>
        </p:nvSpPr>
        <p:spPr bwMode="auto">
          <a:xfrm flipH="1" flipV="1">
            <a:off x="4953000" y="3429000"/>
            <a:ext cx="2743200" cy="13716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070" name="Line 6"/>
          <p:cNvSpPr>
            <a:spLocks noChangeShapeType="1"/>
          </p:cNvSpPr>
          <p:nvPr/>
        </p:nvSpPr>
        <p:spPr bwMode="auto">
          <a:xfrm flipH="1" flipV="1">
            <a:off x="3886200" y="3429000"/>
            <a:ext cx="3733800" cy="14478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r>
              <a:rPr lang="en-US" b="1" u="sng">
                <a:solidFill>
                  <a:srgbClr val="FFFB0F"/>
                </a:solidFill>
              </a:rPr>
              <a:t>The Normal Distribution</a:t>
            </a:r>
          </a:p>
        </p:txBody>
      </p:sp>
      <p:pic>
        <p:nvPicPr>
          <p:cNvPr id="217091" name="Picture 3"/>
          <p:cNvPicPr>
            <a:picLocks noChangeAspect="1" noChangeArrowheads="1"/>
          </p:cNvPicPr>
          <p:nvPr/>
        </p:nvPicPr>
        <p:blipFill>
          <a:blip r:embed="rId3" cstate="print"/>
          <a:srcRect t="9302" b="9302"/>
          <a:stretch>
            <a:fillRect/>
          </a:stretch>
        </p:blipFill>
        <p:spPr bwMode="auto">
          <a:xfrm>
            <a:off x="533400" y="1219200"/>
            <a:ext cx="8229600" cy="3529013"/>
          </a:xfrm>
          <a:prstGeom prst="rect">
            <a:avLst/>
          </a:prstGeom>
          <a:noFill/>
        </p:spPr>
      </p:pic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1622425" y="4997450"/>
            <a:ext cx="5878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68% of the scores fall between </a:t>
            </a:r>
            <a:r>
              <a:rPr lang="en-US" b="1" u="sng"/>
              <a:t>+</a:t>
            </a:r>
            <a:r>
              <a:rPr lang="en-US" b="1"/>
              <a:t>1 SD.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8" name="Picture 2"/>
          <p:cNvPicPr>
            <a:picLocks noChangeAspect="1" noChangeArrowheads="1"/>
          </p:cNvPicPr>
          <p:nvPr/>
        </p:nvPicPr>
        <p:blipFill>
          <a:blip r:embed="rId2" cstate="print"/>
          <a:srcRect b="52316"/>
          <a:stretch>
            <a:fillRect/>
          </a:stretch>
        </p:blipFill>
        <p:spPr bwMode="auto">
          <a:xfrm>
            <a:off x="2209800" y="1828800"/>
            <a:ext cx="46482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-36513" y="4724400"/>
            <a:ext cx="9097963" cy="1885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When our data graphs contain an error bar equal to </a:t>
            </a:r>
            <a:r>
              <a:rPr lang="en-US" u="sng">
                <a:solidFill>
                  <a:srgbClr val="FFEF02"/>
                </a:solidFill>
              </a:rPr>
              <a:t>+</a:t>
            </a:r>
            <a:r>
              <a:rPr lang="en-US">
                <a:solidFill>
                  <a:srgbClr val="FFEF02"/>
                </a:solidFill>
              </a:rPr>
              <a:t>1.96</a:t>
            </a:r>
            <a:r>
              <a:rPr lang="en-US"/>
              <a:t> S.E.,</a:t>
            </a:r>
          </a:p>
          <a:p>
            <a:pPr marL="342900" indent="-342900" algn="ctr">
              <a:buFontTx/>
              <a:buNone/>
            </a:pPr>
            <a:r>
              <a:rPr lang="en-US"/>
              <a:t>we are essentially saying “…we are </a:t>
            </a:r>
            <a:r>
              <a:rPr lang="en-US">
                <a:solidFill>
                  <a:srgbClr val="FFEF02"/>
                </a:solidFill>
              </a:rPr>
              <a:t>95%</a:t>
            </a:r>
            <a:r>
              <a:rPr lang="en-US"/>
              <a:t> confident</a:t>
            </a:r>
          </a:p>
          <a:p>
            <a:pPr marL="342900" indent="-342900" algn="ctr">
              <a:buFontTx/>
              <a:buNone/>
            </a:pPr>
            <a:r>
              <a:rPr lang="en-US"/>
              <a:t>that the population mean falls within these boundaries”.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EF02"/>
                </a:solidFill>
              </a:rPr>
              <a:t>Could someone explain why?</a:t>
            </a:r>
          </a:p>
        </p:txBody>
      </p:sp>
      <p:sp>
        <p:nvSpPr>
          <p:cNvPr id="219141" name="Line 5"/>
          <p:cNvSpPr>
            <a:spLocks noChangeShapeType="1"/>
          </p:cNvSpPr>
          <p:nvPr/>
        </p:nvSpPr>
        <p:spPr bwMode="auto">
          <a:xfrm flipH="1" flipV="1">
            <a:off x="5257800" y="3352800"/>
            <a:ext cx="2438400" cy="14478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9142" name="Line 6"/>
          <p:cNvSpPr>
            <a:spLocks noChangeShapeType="1"/>
          </p:cNvSpPr>
          <p:nvPr/>
        </p:nvSpPr>
        <p:spPr bwMode="auto">
          <a:xfrm flipH="1" flipV="1">
            <a:off x="3505200" y="3429000"/>
            <a:ext cx="4114800" cy="14478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2" name="Picture 2"/>
          <p:cNvPicPr>
            <a:picLocks noChangeAspect="1" noChangeArrowheads="1"/>
          </p:cNvPicPr>
          <p:nvPr/>
        </p:nvPicPr>
        <p:blipFill>
          <a:blip r:embed="rId2" cstate="print"/>
          <a:srcRect t="46376"/>
          <a:stretch>
            <a:fillRect/>
          </a:stretch>
        </p:blipFill>
        <p:spPr bwMode="auto">
          <a:xfrm>
            <a:off x="2209800" y="1676400"/>
            <a:ext cx="4648200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Confidence Intervals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-36513" y="4724400"/>
            <a:ext cx="9097963" cy="1885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None/>
            </a:pPr>
            <a:r>
              <a:rPr lang="en-US"/>
              <a:t>When our data graphs contain an error bar equal to </a:t>
            </a:r>
            <a:r>
              <a:rPr lang="en-US" u="sng">
                <a:solidFill>
                  <a:srgbClr val="FFEF02"/>
                </a:solidFill>
              </a:rPr>
              <a:t>+</a:t>
            </a:r>
            <a:r>
              <a:rPr lang="en-US">
                <a:solidFill>
                  <a:srgbClr val="FFEF02"/>
                </a:solidFill>
              </a:rPr>
              <a:t>2.57</a:t>
            </a:r>
            <a:r>
              <a:rPr lang="en-US"/>
              <a:t> S.E.,</a:t>
            </a:r>
          </a:p>
          <a:p>
            <a:pPr marL="342900" indent="-342900" algn="ctr">
              <a:buFontTx/>
              <a:buNone/>
            </a:pPr>
            <a:r>
              <a:rPr lang="en-US"/>
              <a:t>we are essentially saying “…we are </a:t>
            </a:r>
            <a:r>
              <a:rPr lang="en-US">
                <a:solidFill>
                  <a:srgbClr val="FFEF02"/>
                </a:solidFill>
              </a:rPr>
              <a:t>99%</a:t>
            </a:r>
            <a:r>
              <a:rPr lang="en-US"/>
              <a:t> confident</a:t>
            </a:r>
          </a:p>
          <a:p>
            <a:pPr marL="342900" indent="-342900" algn="ctr">
              <a:buFontTx/>
              <a:buNone/>
            </a:pPr>
            <a:r>
              <a:rPr lang="en-US"/>
              <a:t>that the population mean falls within these boundaries”.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EF02"/>
                </a:solidFill>
              </a:rPr>
              <a:t>Could someone explain why?</a:t>
            </a:r>
          </a:p>
        </p:txBody>
      </p:sp>
      <p:sp>
        <p:nvSpPr>
          <p:cNvPr id="220165" name="Line 5"/>
          <p:cNvSpPr>
            <a:spLocks noChangeShapeType="1"/>
          </p:cNvSpPr>
          <p:nvPr/>
        </p:nvSpPr>
        <p:spPr bwMode="auto">
          <a:xfrm flipH="1" flipV="1">
            <a:off x="5791200" y="3429000"/>
            <a:ext cx="2057400" cy="13716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0166" name="Line 6"/>
          <p:cNvSpPr>
            <a:spLocks noChangeShapeType="1"/>
          </p:cNvSpPr>
          <p:nvPr/>
        </p:nvSpPr>
        <p:spPr bwMode="auto">
          <a:xfrm flipH="1" flipV="1">
            <a:off x="3124200" y="3429000"/>
            <a:ext cx="4495800" cy="1447800"/>
          </a:xfrm>
          <a:prstGeom prst="line">
            <a:avLst/>
          </a:prstGeom>
          <a:noFill/>
          <a:ln w="38100">
            <a:solidFill>
              <a:srgbClr val="FFEF0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Steps for Figuring 95% and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99% Confidence Intervals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Estimate population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Best estimate is sample mean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Figure SD of distribution of means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Find </a:t>
            </a:r>
            <a:r>
              <a:rPr lang="en-US" sz="2800" i="1">
                <a:solidFill>
                  <a:schemeClr val="bg1"/>
                </a:solidFill>
              </a:rPr>
              <a:t>Z</a:t>
            </a:r>
            <a:r>
              <a:rPr lang="en-US" sz="2800">
                <a:solidFill>
                  <a:schemeClr val="bg1"/>
                </a:solidFill>
              </a:rPr>
              <a:t> scores that go with confidence limits you want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For 95%, </a:t>
            </a:r>
            <a:r>
              <a:rPr lang="en-US" sz="2400" i="1">
                <a:solidFill>
                  <a:schemeClr val="bg1"/>
                </a:solidFill>
              </a:rPr>
              <a:t>Z</a:t>
            </a:r>
            <a:r>
              <a:rPr lang="en-US" sz="2400">
                <a:solidFill>
                  <a:schemeClr val="bg1"/>
                </a:solidFill>
              </a:rPr>
              <a:t> scores are +1.96 and -1.96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 For 99%, </a:t>
            </a:r>
            <a:r>
              <a:rPr lang="en-US" sz="2400" i="1">
                <a:solidFill>
                  <a:schemeClr val="bg1"/>
                </a:solidFill>
              </a:rPr>
              <a:t>Z</a:t>
            </a:r>
            <a:r>
              <a:rPr lang="en-US" sz="2400">
                <a:solidFill>
                  <a:schemeClr val="bg1"/>
                </a:solidFill>
              </a:rPr>
              <a:t> scores are +2.57 and - 2.57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Convert</a:t>
            </a:r>
            <a:r>
              <a:rPr lang="en-US" sz="2800" i="1">
                <a:solidFill>
                  <a:schemeClr val="bg1"/>
                </a:solidFill>
              </a:rPr>
              <a:t> Z</a:t>
            </a:r>
            <a:r>
              <a:rPr lang="en-US" sz="2800">
                <a:solidFill>
                  <a:schemeClr val="bg1"/>
                </a:solidFill>
              </a:rPr>
              <a:t> scores to raw scores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Multiply </a:t>
            </a:r>
            <a:r>
              <a:rPr lang="en-US" sz="2400" i="1">
                <a:solidFill>
                  <a:schemeClr val="bg1"/>
                </a:solidFill>
              </a:rPr>
              <a:t>Z</a:t>
            </a:r>
            <a:r>
              <a:rPr lang="en-US" sz="2400">
                <a:solidFill>
                  <a:schemeClr val="bg1"/>
                </a:solidFill>
              </a:rPr>
              <a:t> score by SD of distribution of means and add to the population mean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Part </a:t>
            </a:r>
            <a:r>
              <a:rPr lang="en-US" b="1" u="sng" smtClean="0">
                <a:solidFill>
                  <a:srgbClr val="FFEF02"/>
                </a:solidFill>
              </a:rPr>
              <a:t>4</a:t>
            </a:r>
            <a:endParaRPr lang="en-US" dirty="0"/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2341563" y="2057400"/>
            <a:ext cx="47164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Confidence Intervals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On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Excel Graphs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FEF02"/>
                </a:solidFill>
              </a:rPr>
              <a:t>Part </a:t>
            </a:r>
            <a:r>
              <a:rPr lang="en-US" b="1" u="sng" smtClean="0">
                <a:solidFill>
                  <a:srgbClr val="FFEF02"/>
                </a:solidFill>
              </a:rPr>
              <a:t>5</a:t>
            </a:r>
            <a:endParaRPr lang="en-US" dirty="0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2060575" y="2057400"/>
            <a:ext cx="5292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/>
              <a:t>Central Limit Theorem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Central Limit Theorem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Central limit theorem – For any population with a mean (</a:t>
            </a:r>
            <a:r>
              <a:rPr lang="en-US" sz="2800">
                <a:solidFill>
                  <a:srgbClr val="FFEF02"/>
                </a:solidFill>
              </a:rPr>
              <a:t>M</a:t>
            </a:r>
            <a:r>
              <a:rPr lang="en-US" sz="2800">
                <a:solidFill>
                  <a:schemeClr val="bg1"/>
                </a:solidFill>
              </a:rPr>
              <a:t>) and a standard deviation (</a:t>
            </a:r>
            <a:r>
              <a:rPr lang="en-US" sz="2800">
                <a:solidFill>
                  <a:srgbClr val="FFEF02"/>
                </a:solidFill>
              </a:rPr>
              <a:t>SD</a:t>
            </a:r>
            <a:r>
              <a:rPr lang="en-US" sz="2800">
                <a:solidFill>
                  <a:schemeClr val="bg1"/>
                </a:solidFill>
              </a:rPr>
              <a:t>), the distribution of means (</a:t>
            </a:r>
            <a:r>
              <a:rPr lang="en-US" sz="2800">
                <a:solidFill>
                  <a:srgbClr val="FFEF02"/>
                </a:solidFill>
              </a:rPr>
              <a:t>DOM</a:t>
            </a:r>
            <a:r>
              <a:rPr lang="en-US" sz="2800">
                <a:solidFill>
                  <a:schemeClr val="bg1"/>
                </a:solidFill>
              </a:rPr>
              <a:t>) for sample size </a:t>
            </a:r>
            <a:r>
              <a:rPr lang="en-US" sz="2800" i="1">
                <a:solidFill>
                  <a:srgbClr val="FFEF02"/>
                </a:solidFill>
              </a:rPr>
              <a:t>n</a:t>
            </a:r>
            <a:r>
              <a:rPr lang="en-US" sz="2800">
                <a:solidFill>
                  <a:schemeClr val="bg1"/>
                </a:solidFill>
              </a:rPr>
              <a:t> will approach a normal distribution with a mean of </a:t>
            </a:r>
            <a:r>
              <a:rPr lang="en-US" sz="2800">
                <a:solidFill>
                  <a:srgbClr val="FFEF02"/>
                </a:solidFill>
              </a:rPr>
              <a:t>M</a:t>
            </a:r>
            <a:r>
              <a:rPr lang="en-US" sz="2800">
                <a:solidFill>
                  <a:schemeClr val="bg1"/>
                </a:solidFill>
              </a:rPr>
              <a:t> and an </a:t>
            </a:r>
            <a:r>
              <a:rPr lang="en-US" sz="2800">
                <a:solidFill>
                  <a:srgbClr val="FFEF02"/>
                </a:solidFill>
              </a:rPr>
              <a:t>SD = PopulationSD / Sqrt(n)</a:t>
            </a:r>
          </a:p>
          <a:p>
            <a:endParaRPr lang="en-US" sz="2800">
              <a:solidFill>
                <a:srgbClr val="FFEF02"/>
              </a:solidFill>
            </a:endParaRPr>
          </a:p>
          <a:p>
            <a:r>
              <a:rPr lang="en-US" sz="2800">
                <a:solidFill>
                  <a:srgbClr val="FFEF02"/>
                </a:solidFill>
              </a:rPr>
              <a:t>For samples of n=30 or more, the DOM will be almost perfectly normal.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Central Limit Theorem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89154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		</a:t>
            </a:r>
            <a:r>
              <a:rPr lang="en-US" sz="2800">
                <a:solidFill>
                  <a:srgbClr val="FFEF02"/>
                </a:solidFill>
              </a:rPr>
              <a:t>	          	        In Class Exercise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Use the rand() command in excel to generate 100 random numbers from 0 and 100.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00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Do this for columns A, B, and C, then take the rounded mean of each column.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00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Round(average(a1:a100), 0)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00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Remember that the rand() command is based on a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rectangular distribution…but we’ll build a distribution of means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and evaluate its shape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Review of Three Kinds of Distributions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>
                <a:solidFill>
                  <a:schemeClr val="bg1"/>
                </a:solidFill>
              </a:rPr>
              <a:t>We’ve considered three kinds of distributions</a:t>
            </a:r>
          </a:p>
          <a:p>
            <a:pPr marL="990600" lvl="1" indent="-533400">
              <a:buFont typeface="Times" charset="0"/>
              <a:buAutoNum type="alphaUcPeriod"/>
            </a:pPr>
            <a:r>
              <a:rPr lang="en-US">
                <a:solidFill>
                  <a:schemeClr val="bg1"/>
                </a:solidFill>
              </a:rPr>
              <a:t>The distribution of the population of individuals </a:t>
            </a:r>
          </a:p>
          <a:p>
            <a:pPr marL="990600" lvl="1" indent="-533400">
              <a:buFont typeface="Times" charset="0"/>
              <a:buAutoNum type="alphaUcPeriod"/>
            </a:pPr>
            <a:r>
              <a:rPr lang="en-US">
                <a:solidFill>
                  <a:schemeClr val="bg1"/>
                </a:solidFill>
              </a:rPr>
              <a:t>The distribution of a sample</a:t>
            </a:r>
          </a:p>
          <a:p>
            <a:pPr marL="990600" lvl="1" indent="-533400">
              <a:buFont typeface="Times" charset="0"/>
              <a:buAutoNum type="alphaUcPeriod"/>
            </a:pPr>
            <a:r>
              <a:rPr lang="en-US">
                <a:solidFill>
                  <a:schemeClr val="bg1"/>
                </a:solidFill>
              </a:rPr>
              <a:t>The distribution of means of samples</a:t>
            </a:r>
          </a:p>
        </p:txBody>
      </p:sp>
      <p:pic>
        <p:nvPicPr>
          <p:cNvPr id="165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648200"/>
            <a:ext cx="4000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9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The </a:t>
            </a:r>
            <a:r>
              <a:rPr lang="en-US" sz="2800">
                <a:solidFill>
                  <a:srgbClr val="FFEF02"/>
                </a:solidFill>
              </a:rPr>
              <a:t>standard deviation</a:t>
            </a:r>
            <a:r>
              <a:rPr lang="en-US" sz="2800">
                <a:solidFill>
                  <a:schemeClr val="bg1"/>
                </a:solidFill>
              </a:rPr>
              <a:t> describes the average extent to which a </a:t>
            </a:r>
            <a:r>
              <a:rPr lang="en-US" sz="2800">
                <a:solidFill>
                  <a:srgbClr val="FFEF02"/>
                </a:solidFill>
              </a:rPr>
              <a:t>RAW</a:t>
            </a:r>
            <a:r>
              <a:rPr lang="en-US" sz="2800">
                <a:solidFill>
                  <a:schemeClr val="bg1"/>
                </a:solidFill>
              </a:rPr>
              <a:t> </a:t>
            </a:r>
            <a:r>
              <a:rPr lang="en-US" sz="2800">
                <a:solidFill>
                  <a:srgbClr val="FFEF02"/>
                </a:solidFill>
              </a:rPr>
              <a:t>SCORE</a:t>
            </a:r>
            <a:r>
              <a:rPr lang="en-US" sz="2800">
                <a:solidFill>
                  <a:schemeClr val="bg1"/>
                </a:solidFill>
              </a:rPr>
              <a:t> (that’s one raw score) deviates from the mean of the </a:t>
            </a:r>
            <a:r>
              <a:rPr lang="en-US" sz="2800">
                <a:solidFill>
                  <a:srgbClr val="FFEF02"/>
                </a:solidFill>
              </a:rPr>
              <a:t>distribution of raw scores</a:t>
            </a:r>
            <a:r>
              <a:rPr lang="en-US" sz="2800">
                <a:solidFill>
                  <a:schemeClr val="bg1"/>
                </a:solidFill>
              </a:rPr>
              <a:t>.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The </a:t>
            </a:r>
            <a:r>
              <a:rPr lang="en-US" sz="2800">
                <a:solidFill>
                  <a:srgbClr val="FFEF02"/>
                </a:solidFill>
              </a:rPr>
              <a:t>standard error</a:t>
            </a:r>
            <a:r>
              <a:rPr lang="en-US" sz="2800">
                <a:solidFill>
                  <a:schemeClr val="bg1"/>
                </a:solidFill>
              </a:rPr>
              <a:t> describes the average extent to which a </a:t>
            </a:r>
            <a:r>
              <a:rPr lang="en-US" sz="2800">
                <a:solidFill>
                  <a:srgbClr val="FFEF02"/>
                </a:solidFill>
              </a:rPr>
              <a:t>SAMPLE MEAN</a:t>
            </a:r>
            <a:r>
              <a:rPr lang="en-US" sz="2800">
                <a:solidFill>
                  <a:schemeClr val="bg1"/>
                </a:solidFill>
              </a:rPr>
              <a:t> (that’s the mean of one sample) deviates from the mean of the </a:t>
            </a:r>
            <a:r>
              <a:rPr lang="en-US" sz="2800">
                <a:solidFill>
                  <a:srgbClr val="FFEF02"/>
                </a:solidFill>
              </a:rPr>
              <a:t>distribution of means (DOM)</a:t>
            </a:r>
            <a:r>
              <a:rPr lang="en-US" sz="2800">
                <a:solidFill>
                  <a:schemeClr val="bg1"/>
                </a:solidFill>
              </a:rPr>
              <a:t>.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Q: Why would we want to use the standard deviation of the D.O.M.?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A: So we can put a mean in </a:t>
            </a:r>
            <a:r>
              <a:rPr lang="en-US" sz="2800">
                <a:solidFill>
                  <a:srgbClr val="FFEF02"/>
                </a:solidFill>
              </a:rPr>
              <a:t>context</a:t>
            </a:r>
            <a:r>
              <a:rPr lang="en-US" sz="2800">
                <a:solidFill>
                  <a:schemeClr val="bg1"/>
                </a:solidFill>
              </a:rPr>
              <a:t>!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This is similar to the rationale for knowing  the SD of a distribution of raw scores…whether we have a raw score or a mean we want some CONTEXT.</a:t>
            </a:r>
          </a:p>
          <a:p>
            <a:pPr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>
                <a:solidFill>
                  <a:srgbClr val="FFEF02"/>
                </a:solidFill>
              </a:rPr>
              <a:t>Example:</a:t>
            </a:r>
            <a:r>
              <a:rPr lang="en-US" sz="2000">
                <a:solidFill>
                  <a:schemeClr val="bg1"/>
                </a:solidFill>
              </a:rPr>
              <a:t> Your new drug is given to a sample of depressed patients. Subsequently, the </a:t>
            </a:r>
            <a:r>
              <a:rPr lang="en-US" sz="2000">
                <a:solidFill>
                  <a:srgbClr val="FFEF02"/>
                </a:solidFill>
              </a:rPr>
              <a:t>sample’s mean mood score is 25</a:t>
            </a:r>
            <a:r>
              <a:rPr lang="en-US" sz="2000">
                <a:solidFill>
                  <a:schemeClr val="bg1"/>
                </a:solidFill>
              </a:rPr>
              <a:t>, whereas the mean for the </a:t>
            </a:r>
            <a:r>
              <a:rPr lang="en-US" sz="2000">
                <a:solidFill>
                  <a:srgbClr val="FFEF02"/>
                </a:solidFill>
              </a:rPr>
              <a:t>population of all depressed people is 20.</a:t>
            </a:r>
          </a:p>
          <a:p>
            <a:endParaRPr lang="en-US" sz="2000">
              <a:solidFill>
                <a:srgbClr val="FFEF02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Did our drug have a significant effect?</a:t>
            </a:r>
          </a:p>
          <a:p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IT DEPENDS!!!!</a:t>
            </a:r>
          </a:p>
          <a:p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rgbClr val="FFEF02"/>
                </a:solidFill>
              </a:rPr>
              <a:t>If the D.O.M has a standard deviation of </a:t>
            </a:r>
            <a:r>
              <a:rPr lang="en-US" sz="2000" u="sng">
                <a:solidFill>
                  <a:srgbClr val="FFEF02"/>
                </a:solidFill>
              </a:rPr>
              <a:t>10 units,</a:t>
            </a:r>
            <a:r>
              <a:rPr lang="en-US" sz="2000">
                <a:solidFill>
                  <a:schemeClr val="bg1"/>
                </a:solidFill>
              </a:rPr>
              <a:t> then our sample is not so different from the D.O.M. mean. </a:t>
            </a:r>
            <a:r>
              <a:rPr lang="en-US" sz="2000">
                <a:solidFill>
                  <a:srgbClr val="FFEF02"/>
                </a:solidFill>
              </a:rPr>
              <a:t>Our drug isn’t so special.</a:t>
            </a:r>
          </a:p>
          <a:p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rgbClr val="FFEF02"/>
                </a:solidFill>
              </a:rPr>
              <a:t>If the D.O.M. has a standard deviation of </a:t>
            </a:r>
            <a:r>
              <a:rPr lang="en-US" sz="2000" u="sng">
                <a:solidFill>
                  <a:srgbClr val="FFEF02"/>
                </a:solidFill>
              </a:rPr>
              <a:t>1 unit,</a:t>
            </a:r>
            <a:r>
              <a:rPr lang="en-US" sz="2000">
                <a:solidFill>
                  <a:schemeClr val="bg1"/>
                </a:solidFill>
              </a:rPr>
              <a:t> then our sample mean is </a:t>
            </a:r>
            <a:r>
              <a:rPr lang="en-US" sz="2000" i="1">
                <a:solidFill>
                  <a:schemeClr val="bg1"/>
                </a:solidFill>
              </a:rPr>
              <a:t>very</a:t>
            </a:r>
            <a:r>
              <a:rPr lang="en-US" sz="2000">
                <a:solidFill>
                  <a:schemeClr val="bg1"/>
                </a:solidFill>
              </a:rPr>
              <a:t> different from the D.O.M. mean. </a:t>
            </a:r>
            <a:r>
              <a:rPr lang="en-US" sz="2000">
                <a:solidFill>
                  <a:srgbClr val="FFEF02"/>
                </a:solidFill>
              </a:rPr>
              <a:t>Our drug is hot stuff!!!</a:t>
            </a:r>
          </a:p>
          <a:p>
            <a:endParaRPr lang="en-US" sz="2800">
              <a:solidFill>
                <a:srgbClr val="FFEF0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Main Points on the D.O.M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The standard error </a:t>
            </a:r>
            <a:r>
              <a:rPr lang="en-US" sz="2800">
                <a:solidFill>
                  <a:srgbClr val="FFEF02"/>
                </a:solidFill>
              </a:rPr>
              <a:t>IS</a:t>
            </a:r>
            <a:r>
              <a:rPr lang="en-US" sz="2800">
                <a:solidFill>
                  <a:schemeClr val="bg1"/>
                </a:solidFill>
              </a:rPr>
              <a:t> the standard deviation of the distribution of means (DOM).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We can estimate the standard deviation of the DOM from a sample. To do so, we use the equation S.E. = SD</a:t>
            </a:r>
            <a:r>
              <a:rPr lang="en-US" sz="2800" baseline="-25000">
                <a:solidFill>
                  <a:schemeClr val="bg1"/>
                </a:solidFill>
              </a:rPr>
              <a:t>sample </a:t>
            </a:r>
            <a:r>
              <a:rPr lang="en-US" sz="2800">
                <a:solidFill>
                  <a:schemeClr val="bg1"/>
                </a:solidFill>
              </a:rPr>
              <a:t>/ sqrt( n ).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bg2"/>
                </a:solidFill>
              </a:rPr>
              <a:t>The mathematical reasons (the proofs for) why the sample’s SE constitute the best estimate of the DOM’s SD are beyond this course.</a:t>
            </a: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2196</Words>
  <Application>Microsoft Office PowerPoint</Application>
  <PresentationFormat>On-screen Show (4:3)</PresentationFormat>
  <Paragraphs>284</Paragraphs>
  <Slides>50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Times</vt:lpstr>
      <vt:lpstr>Blank</vt:lpstr>
      <vt:lpstr>Outline of Today’s Discussion</vt:lpstr>
      <vt:lpstr>Part 1</vt:lpstr>
      <vt:lpstr>The Distribution of Means</vt:lpstr>
      <vt:lpstr>Characteristics of the  Distribution of Means</vt:lpstr>
      <vt:lpstr>Review of Three Kinds of Distributions</vt:lpstr>
      <vt:lpstr>Main Points on the D.O.M</vt:lpstr>
      <vt:lpstr>Main Points on the D.O.M</vt:lpstr>
      <vt:lpstr>Main Points on the D.O.M</vt:lpstr>
      <vt:lpstr>Main Points on the D.O.M</vt:lpstr>
      <vt:lpstr>Main Points on the D.O.M</vt:lpstr>
      <vt:lpstr>Main Points on the D.O.M</vt:lpstr>
      <vt:lpstr>Main Points on the D.O.M</vt:lpstr>
      <vt:lpstr>Main Points on the D.O.M</vt:lpstr>
      <vt:lpstr>Main Points on the D.O.M</vt:lpstr>
      <vt:lpstr>Part 2</vt:lpstr>
      <vt:lpstr>Hypothesis Testing with a Distribution of Means</vt:lpstr>
      <vt:lpstr>Review of Z-Scores</vt:lpstr>
      <vt:lpstr>Review of Z-Scores</vt:lpstr>
      <vt:lpstr>Review of Z-Scores</vt:lpstr>
      <vt:lpstr>The Normal Distribution</vt:lpstr>
      <vt:lpstr>The Normal Distribution</vt:lpstr>
      <vt:lpstr>One-tailed vs. Two-tailed Hypothesis Tests</vt:lpstr>
      <vt:lpstr>Significance Level Cutoffs for  One- and Two-Tailed Tests</vt:lpstr>
      <vt:lpstr>One-tailed vs. Two-tailed Hypothesis Tests</vt:lpstr>
      <vt:lpstr>Review of Z-Scores</vt:lpstr>
      <vt:lpstr>Review of Z-Scores</vt:lpstr>
      <vt:lpstr>Review of Z-Scores</vt:lpstr>
      <vt:lpstr>Review of Z-Scores</vt:lpstr>
      <vt:lpstr>Review of Z-Scores</vt:lpstr>
      <vt:lpstr>Review of Z-Scores</vt:lpstr>
      <vt:lpstr>Review of Z-Scores</vt:lpstr>
      <vt:lpstr>Part 3</vt:lpstr>
      <vt:lpstr>Confidence Intervals</vt:lpstr>
      <vt:lpstr>Confidence Intervals</vt:lpstr>
      <vt:lpstr>Confidence Intervals</vt:lpstr>
      <vt:lpstr>Confidence Intervals</vt:lpstr>
      <vt:lpstr>Confidence Intervals</vt:lpstr>
      <vt:lpstr>Confidence Intervals</vt:lpstr>
      <vt:lpstr>Confidence Intervals</vt:lpstr>
      <vt:lpstr>Confidence Intervals</vt:lpstr>
      <vt:lpstr>Confidence Intervals</vt:lpstr>
      <vt:lpstr>The Normal Distribution</vt:lpstr>
      <vt:lpstr>Confidence Intervals</vt:lpstr>
      <vt:lpstr>Confidence Intervals</vt:lpstr>
      <vt:lpstr>Steps for Figuring 95% and  99% Confidence Intervals</vt:lpstr>
      <vt:lpstr>Part 4</vt:lpstr>
      <vt:lpstr>Part 5</vt:lpstr>
      <vt:lpstr>Central Limit Theorem</vt:lpstr>
      <vt:lpstr>Central Limit Theorem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111</cp:revision>
  <cp:lastPrinted>2003-09-05T01:06:48Z</cp:lastPrinted>
  <dcterms:created xsi:type="dcterms:W3CDTF">2003-01-06T15:18:30Z</dcterms:created>
  <dcterms:modified xsi:type="dcterms:W3CDTF">2015-09-07T10:17:30Z</dcterms:modified>
</cp:coreProperties>
</file>